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sekertovi.hu/informaciok/tehetseggondozas" TargetMode="External"/><Relationship Id="rId2" Type="http://schemas.openxmlformats.org/officeDocument/2006/relationships/hyperlink" Target="https://www.napovoda.hu/tehetseggondoza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jgypk.hu/mentorhalo/tananyag/Pedaggus_mestersgV2/83_tehetsgfejleszts_az_vodban.html" TargetMode="External"/><Relationship Id="rId4" Type="http://schemas.openxmlformats.org/officeDocument/2006/relationships/hyperlink" Target="http://www.mozgaskotta.hu/bemutatkozas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62399" y="2168433"/>
            <a:ext cx="7197726" cy="1120017"/>
          </a:xfrm>
        </p:spPr>
        <p:txBody>
          <a:bodyPr/>
          <a:lstStyle/>
          <a:p>
            <a:r>
              <a:rPr lang="hu-HU" b="1" dirty="0"/>
              <a:t>Mozogjunk okosan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564777" y="3419082"/>
            <a:ext cx="5595348" cy="1205170"/>
          </a:xfrm>
        </p:spPr>
        <p:txBody>
          <a:bodyPr/>
          <a:lstStyle/>
          <a:p>
            <a:r>
              <a:rPr lang="hu-HU" dirty="0"/>
              <a:t>Tehetséggondozás az óvodában</a:t>
            </a:r>
          </a:p>
          <a:p>
            <a:r>
              <a:rPr lang="hu-HU" dirty="0"/>
              <a:t> a magyar mozgáskotta módszerével</a:t>
            </a:r>
          </a:p>
        </p:txBody>
      </p:sp>
    </p:spTree>
    <p:extLst>
      <p:ext uri="{BB962C8B-B14F-4D97-AF65-F5344CB8AC3E}">
        <p14:creationId xmlns:p14="http://schemas.microsoft.com/office/powerpoint/2010/main" val="496470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1" y="613955"/>
            <a:ext cx="10131425" cy="5177246"/>
          </a:xfrm>
        </p:spPr>
        <p:txBody>
          <a:bodyPr anchor="t"/>
          <a:lstStyle/>
          <a:p>
            <a:r>
              <a:rPr lang="hu-HU" b="1" dirty="0"/>
              <a:t>A Soros Alapítvány segítségével kifejlesztett Magyar Mozgáskotta Módszer a gyermekközpontú módszertani kutatások legújabb eredményeként olyan tervszerű és hatékony eszközt kínál </a:t>
            </a:r>
            <a:br>
              <a:rPr lang="hu-HU" b="1" dirty="0"/>
            </a:br>
            <a:r>
              <a:rPr lang="hu-HU" b="1" dirty="0"/>
              <a:t>a pedagógusoknak, fejlesztőpedagógusoknak, amely a kisgyermekkor testi és pszichológiai sajátosságaihoz alkalmazkodva játékos módon fejleszti a gyermek testi, kognitív, affektív és viselkedéses funkcióit. Olyan módszert, amely tornaterem híján a csoportszobák átrendezésével is alkalmat nyújt arra, hogy a mozgás és a sport a mindennapok meghatározó élményévé váljon.</a:t>
            </a:r>
          </a:p>
          <a:p>
            <a:r>
              <a:rPr lang="hu-HU" b="1" dirty="0"/>
              <a:t>A Mozgáskotta módszer átlépve a testnevelés alapvetően a mozgásszerkezet térbeli jegyeit hangsúlyozó, teljesítmény-centrikus szemléletén, a hagyományos sportági mozgásoktatás olykor merev </a:t>
            </a:r>
            <a:r>
              <a:rPr lang="hu-HU" b="1" dirty="0" err="1"/>
              <a:t>tradicióin</a:t>
            </a:r>
            <a:r>
              <a:rPr lang="hu-HU" b="1" dirty="0"/>
              <a:t>, egy új szemléletet érvényesít. A mozgást magát nem csak közvetlen célként, hanem a szabályozás, a veleszületett diszpozíciók kibontakozásának, kibontásának céljaként és egyben adekvát eszközként értelmezi. Ebben a programban a mozgásos tevékenységet megvalósító személyiség funkcióinak komplex fejlesztése ugyanolyan hangsúllyal szerepel, mint az alkalmazott mozgások térbeli, időbeli-dinamikai szerkezete. A konkrét mozgásos teljesítmény így olyan összetett produktuma a gyerekeknek, amelyben a fizikai adottságokon túl, az idegrendszeri információs mozgások, a személyiségszintű kompenzálási folyamatok - mint önszerveződő folyamatok - is különös hangsúlyt nyernek.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99957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/>
          <p:cNvSpPr>
            <a:spLocks noGrp="1"/>
          </p:cNvSpPr>
          <p:nvPr>
            <p:ph idx="1"/>
          </p:nvPr>
        </p:nvSpPr>
        <p:spPr>
          <a:xfrm>
            <a:off x="685801" y="613955"/>
            <a:ext cx="10131425" cy="5177246"/>
          </a:xfrm>
        </p:spPr>
        <p:txBody>
          <a:bodyPr anchor="t"/>
          <a:lstStyle/>
          <a:p>
            <a:r>
              <a:rPr lang="hu-HU" b="1" dirty="0"/>
              <a:t>Az önmagukban is összetett gondolati mozgásminták kialakulását (és megvalósulását) a módszer során alkalmazott eszközök szín és formagazdagsága, a felhasználható reprezentációk sokszínűsége </a:t>
            </a:r>
            <a:br>
              <a:rPr lang="hu-HU" b="1" dirty="0"/>
            </a:br>
            <a:r>
              <a:rPr lang="hu-HU" b="1" dirty="0"/>
              <a:t>és a folyamatosan jelen lévő érzelmi töltés cél szerinti variálhatósága segíti. A mozgásfejlődést, </a:t>
            </a:r>
            <a:br>
              <a:rPr lang="hu-HU" b="1" dirty="0"/>
            </a:br>
            <a:r>
              <a:rPr lang="hu-HU" b="1" dirty="0"/>
              <a:t>a figyelem és emlékezet, stb. fejlesztését, az ideg-izom kapcsolatok kialakítását a térben folyamatosan jelen lévő, vizuálisan is követhető mozgáskotta abban az életkorban (fejlődési szinten) segíti hatékonyan, ahol a verbális és tudatos tanulás még nem, vagy kevésbé jellemző. A kedvező mozgásos attitűd kialakulásában a kompetencia élmény és a tudatosan alkalmazott nevelői kommunikációs technikák meghatározóak. A módszer jelenleg leginkább alkalmazott - folyamatosan fejlődő változatában - az eredeti mozgáskottás feladatokon túl más minőségek, illetve speciális kognitív-mozgásos gyakorlatok is szerepelnek. Tekintettel arra, hogy a </a:t>
            </a:r>
            <a:r>
              <a:rPr lang="hu-HU" b="1" dirty="0" err="1"/>
              <a:t>Mogzgáskotta</a:t>
            </a:r>
            <a:r>
              <a:rPr lang="hu-HU" b="1" dirty="0"/>
              <a:t> szemléletében </a:t>
            </a:r>
            <a:br>
              <a:rPr lang="hu-HU" b="1" dirty="0"/>
            </a:br>
            <a:r>
              <a:rPr lang="hu-HU" b="1" dirty="0"/>
              <a:t>a veleszületett fizikai képességek (állóképesség, erő, ügyesség, stb.), a kognitív képességek, </a:t>
            </a:r>
            <a:br>
              <a:rPr lang="hu-HU" b="1" dirty="0"/>
            </a:br>
            <a:r>
              <a:rPr lang="hu-HU" b="1" dirty="0"/>
              <a:t>az érzelmi összetevők és a személyiségszintű szabályozás maga is programszinten kezelt,</a:t>
            </a:r>
            <a:br>
              <a:rPr lang="hu-HU" b="1" dirty="0"/>
            </a:br>
            <a:r>
              <a:rPr lang="hu-HU" b="1" dirty="0"/>
              <a:t> így olyan gyermekek számára is értékes, élvezetes alternatívát jelent, </a:t>
            </a:r>
            <a:br>
              <a:rPr lang="hu-HU" b="1" dirty="0"/>
            </a:br>
            <a:r>
              <a:rPr lang="hu-HU" b="1" dirty="0"/>
              <a:t>akik a teljesítményközpontú mozgásoktatásban kevésbé jeleskedtek, esetleg elfordultak attól.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50433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/>
          <p:cNvSpPr>
            <a:spLocks noGrp="1"/>
          </p:cNvSpPr>
          <p:nvPr>
            <p:ph idx="1"/>
          </p:nvPr>
        </p:nvSpPr>
        <p:spPr>
          <a:xfrm>
            <a:off x="685801" y="613955"/>
            <a:ext cx="10131425" cy="5177246"/>
          </a:xfrm>
        </p:spPr>
        <p:txBody>
          <a:bodyPr anchor="t">
            <a:normAutofit/>
          </a:bodyPr>
          <a:lstStyle/>
          <a:p>
            <a:pPr marL="457200" lvl="1" indent="0">
              <a:buNone/>
            </a:pPr>
            <a:r>
              <a:rPr lang="hu-HU" sz="1800" b="1" dirty="0"/>
              <a:t>A módszer során a bonyolult szabályozást feltételező tényleges és információs mozgásformákat </a:t>
            </a:r>
            <a:br>
              <a:rPr lang="hu-HU" sz="1800" b="1" dirty="0"/>
            </a:br>
            <a:r>
              <a:rPr lang="hu-HU" sz="1800" b="1" dirty="0"/>
              <a:t>a gyermekek fejlettségének megfelelő egyszerűbb elemekre bontjuk, amelyeket a gyermeki fantáziához közelálló vizuális, akusztikus stb. szimbólumokkal jelölünk. A szimbólumok jelentését konszenzusos alapon kiépítjük, "</a:t>
            </a:r>
            <a:r>
              <a:rPr lang="hu-HU" sz="1800" b="1" dirty="0" err="1"/>
              <a:t>kijátszuk</a:t>
            </a:r>
            <a:r>
              <a:rPr lang="hu-HU" sz="1800" b="1" dirty="0"/>
              <a:t>". A nyuszik, mókusok, lábnyomatok, stb. által </a:t>
            </a:r>
            <a:r>
              <a:rPr lang="hu-HU" sz="1800" b="1" dirty="0" err="1"/>
              <a:t>kottaszerűen</a:t>
            </a:r>
            <a:r>
              <a:rPr lang="hu-HU" sz="1800" b="1" dirty="0"/>
              <a:t> megjelenített (mozgás)feladatok algoritmikus egymásra építésével, gyakorlásával mint élvezetes játékok fűzérével - nagyrészt implicit módon - fejlődik gyermekeink figyelme, önfegyelme, stabil ismereteket szereznek testükről, felfedezik a teret és az időt, a gondolat és az emlékezet hatalmát, a kompetencia boldogságát. Eközben testi képességeik és (mozgás)szabályozásuk olyan szintre fejlődik, amely sokszor a felnőttek számára is komoly kihívást jelent.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4093884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Záró gondolatok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tehetség nem egyenlő a sikerrel.</a:t>
            </a:r>
          </a:p>
          <a:p>
            <a:r>
              <a:rPr lang="hu-HU" dirty="0"/>
              <a:t>A valóságban a tehetségígéreteknek sajnos csak kis részéből lesz felismert, tehetséges fiatal.</a:t>
            </a:r>
          </a:p>
          <a:p>
            <a:r>
              <a:rPr lang="hu-HU" dirty="0"/>
              <a:t>Az óvoda feladata , hogy megteremtse az alkotó szabadság, merészség légkörét. Fontos, hogy korán felismerje a tehetség – ígéretes gyermekeket, és bevonja a szülőket a tehetséggondozó munkába.</a:t>
            </a:r>
          </a:p>
          <a:p>
            <a:r>
              <a:rPr lang="hu-HU" b="1" dirty="0"/>
              <a:t> „A gyermek ugyanazokkal a tulajdonságokkal minősíti önmagát, amelyekkel a számára fontos felnőttek minősítik őt.” (Ranschburg: Az én és a másik)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16164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Felhasznált irodalom és hivatkozások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hu-HU" dirty="0">
                <a:hlinkClick r:id="rId2"/>
              </a:rPr>
              <a:t>https://www.napovoda.hu/tehetseggondozas/</a:t>
            </a:r>
            <a:endParaRPr lang="hu-HU" dirty="0"/>
          </a:p>
          <a:p>
            <a:r>
              <a:rPr lang="hu-HU" dirty="0">
                <a:hlinkClick r:id="rId3"/>
              </a:rPr>
              <a:t>https://www.mesekertovi.hu/informaciok/tehetseggondozas</a:t>
            </a:r>
            <a:endParaRPr lang="hu-HU" dirty="0"/>
          </a:p>
          <a:p>
            <a:r>
              <a:rPr lang="hu-HU" dirty="0">
                <a:hlinkClick r:id="rId4"/>
              </a:rPr>
              <a:t>http://www.mozgaskotta.hu/bemutatkozas.html</a:t>
            </a:r>
            <a:endParaRPr lang="hu-HU" dirty="0"/>
          </a:p>
          <a:p>
            <a:r>
              <a:rPr lang="hu-HU" dirty="0">
                <a:hlinkClick r:id="rId5"/>
              </a:rPr>
              <a:t>http://www.jgypk.hu/mentorhalo/tananyag/Pedaggus_mestersgV2/83_tehetsgfejleszts_az_vodban.html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6722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Köszönöm a figyelmet!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Készítette: Farkas Tünde</a:t>
            </a:r>
          </a:p>
          <a:p>
            <a:r>
              <a:rPr lang="hu-HU" dirty="0"/>
              <a:t>Gyógypedagógiai tanár</a:t>
            </a:r>
          </a:p>
        </p:txBody>
      </p:sp>
    </p:spTree>
    <p:extLst>
      <p:ext uri="{BB962C8B-B14F-4D97-AF65-F5344CB8AC3E}">
        <p14:creationId xmlns:p14="http://schemas.microsoft.com/office/powerpoint/2010/main" val="68312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Bevezetés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1" y="2756263"/>
            <a:ext cx="10131425" cy="3152503"/>
          </a:xfrm>
        </p:spPr>
        <p:txBody>
          <a:bodyPr anchor="t">
            <a:normAutofit/>
          </a:bodyPr>
          <a:lstStyle/>
          <a:p>
            <a:r>
              <a:rPr lang="hu-HU" sz="2400" dirty="0"/>
              <a:t>„A tehetségnek tevékenységre van szüksége!”</a:t>
            </a:r>
          </a:p>
          <a:p>
            <a:pPr marL="0" indent="0" algn="ctr">
              <a:buNone/>
            </a:pPr>
            <a:r>
              <a:rPr lang="hu-HU" sz="2000" dirty="0"/>
              <a:t>Dr. Gyarmati Éva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29" y="2899955"/>
            <a:ext cx="2829197" cy="395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3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Definíció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1" y="2232692"/>
            <a:ext cx="10131425" cy="173760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sz="2000" dirty="0"/>
              <a:t>A tehetségen azt a velünk született adottságokra épülő, majd gyakorlás, céltudatos fejlesztés által kibontakoztatott képességet értjük, mely az emberi tevékenység egy bizonyos vagy több területén az </a:t>
            </a:r>
            <a:r>
              <a:rPr lang="hu-HU" sz="2000" dirty="0" err="1"/>
              <a:t>átlagosat</a:t>
            </a:r>
            <a:r>
              <a:rPr lang="hu-HU" sz="2000" dirty="0"/>
              <a:t> messze meghaladó teljesítményeket tud létrehozni.</a:t>
            </a:r>
          </a:p>
          <a:p>
            <a:pPr marL="0" indent="0" algn="r">
              <a:buNone/>
            </a:pPr>
            <a:r>
              <a:rPr lang="hu-HU" sz="2000" dirty="0"/>
              <a:t>Harsányi István</a:t>
            </a: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3497928"/>
            <a:ext cx="7622177" cy="336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470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>
            <a:normAutofit/>
          </a:bodyPr>
          <a:lstStyle/>
          <a:p>
            <a:r>
              <a:rPr lang="hu-HU" b="1" dirty="0"/>
              <a:t> a tehetség-ígéretek </a:t>
            </a:r>
            <a:endParaRPr lang="hu-HU" dirty="0"/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85801" y="2730136"/>
            <a:ext cx="10626634" cy="303082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b="1" dirty="0"/>
              <a:t>„Emberi érték a tehetség, amely majdnem mindenkiben megtalálható,</a:t>
            </a:r>
            <a:br>
              <a:rPr lang="hu-HU" sz="2000" dirty="0"/>
            </a:br>
            <a:r>
              <a:rPr lang="hu-HU" b="1" dirty="0"/>
              <a:t>Csak sokáig kell faragni a követ, hogy végül megcsillanjon a drágakő”</a:t>
            </a:r>
          </a:p>
          <a:p>
            <a:pPr marL="0" indent="0" algn="ctr">
              <a:buNone/>
            </a:pPr>
            <a:r>
              <a:rPr lang="hu-HU" sz="2000" b="1" dirty="0"/>
              <a:t>Dr. </a:t>
            </a:r>
            <a:r>
              <a:rPr lang="hu-HU" sz="2000" b="1" dirty="0" err="1"/>
              <a:t>Czeizel</a:t>
            </a:r>
            <a:r>
              <a:rPr lang="hu-HU" sz="2000" b="1" dirty="0"/>
              <a:t> Endre</a:t>
            </a:r>
          </a:p>
          <a:p>
            <a:pPr marL="0" indent="0">
              <a:buNone/>
            </a:pPr>
            <a:br>
              <a:rPr lang="hu-HU" sz="2000" dirty="0"/>
            </a:br>
            <a:br>
              <a:rPr lang="hu-HU" sz="2000" dirty="0"/>
            </a:br>
            <a:r>
              <a:rPr lang="hu-HU" b="1" dirty="0"/>
              <a:t>Az óvodai tehetséggondozás </a:t>
            </a:r>
            <a:br>
              <a:rPr lang="hu-HU" b="1" dirty="0"/>
            </a:br>
            <a:r>
              <a:rPr lang="hu-HU" b="1" dirty="0"/>
              <a:t>a tehetség-ígéretek megtalálásával kezdődik, </a:t>
            </a:r>
            <a:br>
              <a:rPr lang="hu-HU" b="1" dirty="0"/>
            </a:br>
            <a:r>
              <a:rPr lang="hu-HU" b="1" dirty="0"/>
              <a:t>majd a fejlesztés egyénre szabott módjaival folytatódik.</a:t>
            </a:r>
            <a:endParaRPr lang="hu-HU" sz="20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149" y="2808514"/>
            <a:ext cx="4471851" cy="404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716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tehetséges kisgyermek korai jellemzői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meglepő pontosságú, illetve részletességű hosszú- és rövidtávú memória,</a:t>
            </a:r>
          </a:p>
          <a:p>
            <a:r>
              <a:rPr lang="hu-HU" dirty="0"/>
              <a:t>az átlagnál sokkal hosszabb ideig képesek egy dologra figyelni,</a:t>
            </a:r>
          </a:p>
          <a:p>
            <a:r>
              <a:rPr lang="hu-HU" dirty="0"/>
              <a:t>gyorsan kialakuló, változatos és gazdag szókincs,</a:t>
            </a:r>
          </a:p>
          <a:p>
            <a:r>
              <a:rPr lang="hu-HU" dirty="0"/>
              <a:t>fejlett képzelőerő, amely megnyilvánulhat korai szerepjátékokban</a:t>
            </a:r>
          </a:p>
          <a:p>
            <a:r>
              <a:rPr lang="hu-HU" dirty="0"/>
              <a:t>korai figuratív rajzolás (15 hónaposan rajzolás közben mondja, hogy mit rajzol éppen)</a:t>
            </a:r>
          </a:p>
          <a:p>
            <a:r>
              <a:rPr lang="hu-HU" dirty="0"/>
              <a:t>18-20 hónapos kori rajzban már látszik, hol a ház teteje, az autó kereke, a virág szára),</a:t>
            </a:r>
          </a:p>
          <a:p>
            <a:r>
              <a:rPr lang="hu-HU" dirty="0"/>
              <a:t>korai alkotó tevékenységben (másfél évesen 4-5 féle gyurmafigura készítése, játékok színek szerint szimmetrikus elrendezése a polcon rendrakáskor),</a:t>
            </a:r>
          </a:p>
          <a:p>
            <a:r>
              <a:rPr lang="hu-HU" dirty="0"/>
              <a:t>valóság és fikció korai megkülönböztetésében (másfél évesen tudja, mi a különbség a "játékból megesszük" és az "igaziból megesszük" közt),</a:t>
            </a:r>
          </a:p>
          <a:p>
            <a:r>
              <a:rPr lang="hu-HU" dirty="0"/>
              <a:t>humorérzékben (kétéves kor körül szándékosan elferdít valami mondókát és aztán nevet ezen, játékból eldugja a szülő tollát vagy szemüvegét és nevet, amikor az illető keresi a tárgyat stb.),</a:t>
            </a:r>
          </a:p>
          <a:p>
            <a:r>
              <a:rPr lang="hu-HU" dirty="0"/>
              <a:t>magánál idősebb játszótársakat keres (vagy pedig a sokkal fiatalabbakat, akiknek dirigálhat</a:t>
            </a:r>
          </a:p>
        </p:txBody>
      </p:sp>
    </p:spTree>
    <p:extLst>
      <p:ext uri="{BB962C8B-B14F-4D97-AF65-F5344CB8AC3E}">
        <p14:creationId xmlns:p14="http://schemas.microsoft.com/office/powerpoint/2010/main" val="3452574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1" y="822961"/>
            <a:ext cx="10131425" cy="4968240"/>
          </a:xfrm>
        </p:spPr>
        <p:txBody>
          <a:bodyPr>
            <a:normAutofit/>
          </a:bodyPr>
          <a:lstStyle/>
          <a:p>
            <a:r>
              <a:rPr lang="hu-HU" dirty="0"/>
              <a:t>absztrakt gondolkodás, amely ebben ez életkorban főleg a nyelvi készségekben érhető tetten (időviszonyokra utaló szavak, mint pl. tegnap, este)</a:t>
            </a:r>
          </a:p>
          <a:p>
            <a:r>
              <a:rPr lang="hu-HU" dirty="0"/>
              <a:t>felsorolásokat másfél évesen "és"-</a:t>
            </a:r>
            <a:r>
              <a:rPr lang="hu-HU" dirty="0" err="1"/>
              <a:t>sel</a:t>
            </a:r>
            <a:r>
              <a:rPr lang="hu-HU" dirty="0"/>
              <a:t> köt össze; kétévesen olyan szavakat használ, mint pl. hanem, is, mégiscsak, múltkori, kedvenc; egyre több betűt felismer, esetleg olvasni is megtanul még négyéves kora előtt),</a:t>
            </a:r>
          </a:p>
          <a:p>
            <a:r>
              <a:rPr lang="hu-HU" dirty="0"/>
              <a:t>matematikai készségek is egyértelműen megjelennek (kétévesen 4-10 tárgyat stabilan megszámol; ismeri a több, kevesebb, ugyanannyi fogalmát; háromévesen 50-es számkörben összead, kivon),</a:t>
            </a:r>
          </a:p>
          <a:p>
            <a:r>
              <a:rPr lang="hu-HU" dirty="0"/>
              <a:t>saját személyről való tudatosság és önreflexió korai megjelenése (ilyesféle szóhasználatból, kifejezésekből látszik, mint "szerintem", "erre gondoltál", "baba eltöprengett", "jó itt feküdni"),</a:t>
            </a:r>
          </a:p>
          <a:p>
            <a:r>
              <a:rPr lang="hu-HU" dirty="0"/>
              <a:t>szenvedélyes érdeklődés a külvilág, az emberek, a tárgyak, természeti jelenségek, zene, gépek működése stb. irányában; már másfél-két évesen rengeteget kérdez, okokat és összefüggéseket próbál találni,</a:t>
            </a:r>
          </a:p>
          <a:p>
            <a:r>
              <a:rPr lang="hu-HU" dirty="0"/>
              <a:t> fejlett koordináció és finommotoros mozgás.</a:t>
            </a:r>
          </a:p>
        </p:txBody>
      </p:sp>
    </p:spTree>
    <p:extLst>
      <p:ext uri="{BB962C8B-B14F-4D97-AF65-F5344CB8AC3E}">
        <p14:creationId xmlns:p14="http://schemas.microsoft.com/office/powerpoint/2010/main" val="9780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tehetséggondozás céljai: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2978090"/>
            <a:ext cx="10131425" cy="3649133"/>
          </a:xfrm>
        </p:spPr>
        <p:txBody>
          <a:bodyPr/>
          <a:lstStyle/>
          <a:p>
            <a:r>
              <a:rPr lang="hu-HU" dirty="0"/>
              <a:t>a tehetséges gyermek erős oldalának fejlesztése;</a:t>
            </a:r>
          </a:p>
          <a:p>
            <a:r>
              <a:rPr lang="hu-HU" dirty="0"/>
              <a:t>egy adott tehetséges gyermek (tehetséggel összefüggő) gyenge oldalainak kiegyenlítése;</a:t>
            </a:r>
          </a:p>
          <a:p>
            <a:r>
              <a:rPr lang="hu-HU" dirty="0"/>
              <a:t>„megelőzés”, „légkörjavítás”;</a:t>
            </a:r>
          </a:p>
          <a:p>
            <a:r>
              <a:rPr lang="hu-HU" dirty="0"/>
              <a:t>olyan területek támogatása, amelyek kiegészítik a direkt tehetségfejlesztést. (RELAXÁCIÓ)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541" y="0"/>
            <a:ext cx="3649643" cy="280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723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Tehetséges gyermekek kiszűrésének módjai 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Esetmegfigyelés</a:t>
            </a:r>
          </a:p>
          <a:p>
            <a:r>
              <a:rPr lang="hu-HU" dirty="0"/>
              <a:t>Személyiség megfigyelés /tulajdonságlista alapján (óvodás korcsoportra jellemző)</a:t>
            </a:r>
          </a:p>
          <a:p>
            <a:r>
              <a:rPr lang="hu-HU" dirty="0"/>
              <a:t>Tehetségdiagnosztikai mérések / bemeneti és kimeneti szintmérés / kreativitás, motiváció, intelligencia </a:t>
            </a: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47102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Magyar Mozgáskotta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1824119"/>
            <a:ext cx="2864646" cy="3838630"/>
          </a:xfrm>
        </p:spPr>
      </p:pic>
      <p:sp>
        <p:nvSpPr>
          <p:cNvPr id="5" name="Téglalap 4"/>
          <p:cNvSpPr/>
          <p:nvPr/>
        </p:nvSpPr>
        <p:spPr>
          <a:xfrm>
            <a:off x="3792583" y="533958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>
                <a:solidFill>
                  <a:srgbClr val="C6D9F1"/>
                </a:solidFill>
                <a:latin typeface="Verdana" panose="020B0604030504040204" pitchFamily="34" charset="0"/>
              </a:rPr>
              <a:t> </a:t>
            </a:r>
            <a:r>
              <a:rPr lang="hu-HU" b="1" dirty="0">
                <a:solidFill>
                  <a:srgbClr val="C6D9F1"/>
                </a:solidFill>
                <a:latin typeface="Verdana" panose="020B0604030504040204" pitchFamily="34" charset="0"/>
              </a:rPr>
              <a:t>Magyar Gábor</a:t>
            </a:r>
            <a:r>
              <a:rPr lang="hu-HU" dirty="0">
                <a:solidFill>
                  <a:srgbClr val="C6D9F1"/>
                </a:solidFill>
                <a:latin typeface="Verdana" panose="020B0604030504040204" pitchFamily="34" charset="0"/>
              </a:rPr>
              <a:t> pszichológus,  testnevelő tanár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8468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Égi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TM03457452[[fn=Égi]]</Template>
  <TotalTime>213</TotalTime>
  <Words>1183</Words>
  <Application>Microsoft Office PowerPoint</Application>
  <PresentationFormat>Szélesvásznú</PresentationFormat>
  <Paragraphs>58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Égi</vt:lpstr>
      <vt:lpstr>Mozogjunk okosan</vt:lpstr>
      <vt:lpstr>Bevezetés</vt:lpstr>
      <vt:lpstr>Definíció</vt:lpstr>
      <vt:lpstr> a tehetség-ígéretek </vt:lpstr>
      <vt:lpstr>A tehetséges kisgyermek korai jellemzői</vt:lpstr>
      <vt:lpstr>PowerPoint-bemutató</vt:lpstr>
      <vt:lpstr>A tehetséggondozás céljai:</vt:lpstr>
      <vt:lpstr>Tehetséges gyermekek kiszűrésének módjai :</vt:lpstr>
      <vt:lpstr>Magyar Mozgáskotta</vt:lpstr>
      <vt:lpstr>PowerPoint-bemutató</vt:lpstr>
      <vt:lpstr>PowerPoint-bemutató</vt:lpstr>
      <vt:lpstr>PowerPoint-bemutató</vt:lpstr>
      <vt:lpstr>Záró gondolatok</vt:lpstr>
      <vt:lpstr>Felhasznált irodalom és hivatkozások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Mozogjunk okosan</dc:title>
  <dc:creator>Tünde</dc:creator>
  <cp:lastModifiedBy>m21347</cp:lastModifiedBy>
  <cp:revision>30</cp:revision>
  <dcterms:created xsi:type="dcterms:W3CDTF">2021-01-02T19:46:15Z</dcterms:created>
  <dcterms:modified xsi:type="dcterms:W3CDTF">2021-06-14T11:26:48Z</dcterms:modified>
</cp:coreProperties>
</file>