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4" r:id="rId8"/>
    <p:sldId id="275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sekertovi.hu/informaciok/tehetseggondozas" TargetMode="External"/><Relationship Id="rId2" Type="http://schemas.openxmlformats.org/officeDocument/2006/relationships/hyperlink" Target="https://www.napovoda.hu/tehetseggondoz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gypk.hu/mentorhalo/tananyag/Pedaggus_mestersgV2/83_tehetsgfejleszts_az_vodban.html" TargetMode="External"/><Relationship Id="rId4" Type="http://schemas.openxmlformats.org/officeDocument/2006/relationships/hyperlink" Target="http://www.mozgaskotta.hu/bemutatkoza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62399" y="2168433"/>
            <a:ext cx="7197726" cy="1120017"/>
          </a:xfrm>
        </p:spPr>
        <p:txBody>
          <a:bodyPr/>
          <a:lstStyle/>
          <a:p>
            <a:r>
              <a:rPr lang="hu-HU" b="1" dirty="0"/>
              <a:t>Mozogjunk okosan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564777" y="3419082"/>
            <a:ext cx="5595348" cy="120517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Tehetséggondozás az óvodában</a:t>
            </a:r>
          </a:p>
          <a:p>
            <a:r>
              <a:rPr lang="hu-HU" dirty="0"/>
              <a:t> a magyar mozgáskotta módszerével</a:t>
            </a:r>
          </a:p>
          <a:p>
            <a:r>
              <a:rPr lang="hu-HU" sz="3200" b="1" dirty="0"/>
              <a:t>Eredmények 2021 június</a:t>
            </a:r>
          </a:p>
        </p:txBody>
      </p:sp>
    </p:spTree>
    <p:extLst>
      <p:ext uri="{BB962C8B-B14F-4D97-AF65-F5344CB8AC3E}">
        <p14:creationId xmlns:p14="http://schemas.microsoft.com/office/powerpoint/2010/main" val="49647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85801" y="613955"/>
            <a:ext cx="10131425" cy="5177246"/>
          </a:xfrm>
        </p:spPr>
        <p:txBody>
          <a:bodyPr anchor="t"/>
          <a:lstStyle/>
          <a:p>
            <a:r>
              <a:rPr lang="hu-HU" b="1" dirty="0"/>
              <a:t>Az önmagukban is összetett gondolati mozgásminták kialakulását (és megvalósulását) a módszer során alkalmazott eszközök szín és formagazdagsága, a felhasználható reprezentációk sokszínűsége </a:t>
            </a:r>
            <a:br>
              <a:rPr lang="hu-HU" b="1" dirty="0"/>
            </a:br>
            <a:r>
              <a:rPr lang="hu-HU" b="1" dirty="0"/>
              <a:t>és a folyamatosan jelen lévő érzelmi töltés cél szerinti variálhatósága segíti. A mozgásfejlődést, </a:t>
            </a:r>
            <a:br>
              <a:rPr lang="hu-HU" b="1" dirty="0"/>
            </a:br>
            <a:r>
              <a:rPr lang="hu-HU" b="1" dirty="0"/>
              <a:t>a figyelem és emlékezet, stb. fejlesztését, az ideg-izom kapcsolatok kialakítását a térben folyamatosan jelen lévő, vizuálisan is követhető mozgáskotta abban az életkorban (fejlődési szinten) segíti hatékonyan, ahol a verbális és tudatos tanulás még nem, vagy kevésbé jellemző. A kedvező mozgásos attitűd kialakulásában a kompetencia élmény és a tudatosan alkalmazott nevelői kommunikációs technikák meghatározóak. A módszer jelenleg leginkább alkalmazott - folyamatosan fejlődő változatában - az eredeti mozgáskottás feladatokon túl más minőségek, illetve speciális kognitív-mozgásos gyakorlatok is szerepelnek. Tekintettel arra, hogy a </a:t>
            </a:r>
            <a:r>
              <a:rPr lang="hu-HU" b="1" dirty="0" err="1"/>
              <a:t>Mogzgáskotta</a:t>
            </a:r>
            <a:r>
              <a:rPr lang="hu-HU" b="1" dirty="0"/>
              <a:t> szemléletében </a:t>
            </a:r>
            <a:br>
              <a:rPr lang="hu-HU" b="1" dirty="0"/>
            </a:br>
            <a:r>
              <a:rPr lang="hu-HU" b="1" dirty="0"/>
              <a:t>a veleszületett fizikai képességek (állóképesség, erő, ügyesség, stb.), a kognitív képességek, </a:t>
            </a:r>
            <a:br>
              <a:rPr lang="hu-HU" b="1" dirty="0"/>
            </a:br>
            <a:r>
              <a:rPr lang="hu-HU" b="1" dirty="0"/>
              <a:t>az érzelmi összetevők és a személyiségszintű szabályozás maga is programszinten kezelt,</a:t>
            </a:r>
            <a:br>
              <a:rPr lang="hu-HU" b="1" dirty="0"/>
            </a:br>
            <a:r>
              <a:rPr lang="hu-HU" b="1" dirty="0"/>
              <a:t> így olyan gyermekek számára is értékes, élvezetes alternatívát jelent, </a:t>
            </a:r>
            <a:br>
              <a:rPr lang="hu-HU" b="1" dirty="0"/>
            </a:br>
            <a:r>
              <a:rPr lang="hu-HU" b="1" dirty="0"/>
              <a:t>akik a teljesítményközpontú mozgásoktatásban kevésbé jeleskedtek, esetleg elfordultak attól.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043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85801" y="613955"/>
            <a:ext cx="10131425" cy="51772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hu-HU" sz="1800" b="1" dirty="0"/>
              <a:t>A módszer során a bonyolult szabályozást feltételező tényleges és információs mozgásformákat </a:t>
            </a:r>
            <a:br>
              <a:rPr lang="hu-HU" sz="1800" b="1" dirty="0"/>
            </a:br>
            <a:r>
              <a:rPr lang="hu-HU" sz="1800" b="1" dirty="0"/>
              <a:t>a gyermekek fejlettségének megfelelő egyszerűbb elemekre bontjuk, amelyeket a gyermeki fantáziához közelálló vizuális, akusztikus stb. szimbólumokkal jelölünk. A szimbólumok jelentését konszenzusos alapon kiépítjük, "</a:t>
            </a:r>
            <a:r>
              <a:rPr lang="hu-HU" sz="1800" b="1" dirty="0" err="1"/>
              <a:t>kijátszuk</a:t>
            </a:r>
            <a:r>
              <a:rPr lang="hu-HU" sz="1800" b="1" dirty="0"/>
              <a:t>". A nyuszik, mókusok, lábnyomatok, stb. által </a:t>
            </a:r>
            <a:r>
              <a:rPr lang="hu-HU" sz="1800" b="1" dirty="0" err="1"/>
              <a:t>kottaszerűen</a:t>
            </a:r>
            <a:r>
              <a:rPr lang="hu-HU" sz="1800" b="1" dirty="0"/>
              <a:t> megjelenített (mozgás)feladatok algoritmikus egymásra építésével, gyakorlásával mint élvezetes játékok fűzérével - nagyrészt implicit módon - fejlődik gyermekeink figyelme, önfegyelme, stabil ismereteket szereznek testükről, felfedezik a teret és az időt, a gondolat és az emlékezet hatalmát, a kompetencia boldogságát. Eközben testi képességeik és (mozgás)szabályozásuk olyan szintre fejlődik, amely sokszor a felnőttek számára is komoly kihívást jelent.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09388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Záró gondolatok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tehetség nem egyenlő a sikerrel.</a:t>
            </a:r>
          </a:p>
          <a:p>
            <a:r>
              <a:rPr lang="hu-HU" dirty="0"/>
              <a:t>A valóságban a tehetségígéreteknek sajnos csak kis részéből lesz felismert, tehetséges fiatal.</a:t>
            </a:r>
          </a:p>
          <a:p>
            <a:r>
              <a:rPr lang="hu-HU" dirty="0"/>
              <a:t>Az óvoda feladata , hogy megteremtse az alkotó szabadság, merészség légkörét. Fontos, hogy korán felismerje a tehetség – ígéretes gyermekeket, és bevonja a szülőket a tehetséggondozó munkába.</a:t>
            </a:r>
          </a:p>
          <a:p>
            <a:r>
              <a:rPr lang="hu-HU" b="1" dirty="0"/>
              <a:t> „A gyermek ugyanazokkal a tulajdonságokkal minősíti önmagát, amelyekkel a számára fontos felnőttek minősítik őt.” (Ranschburg: Az én és a másik)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616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irodalom és hivatkozások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u-HU" dirty="0">
                <a:hlinkClick r:id="rId2"/>
              </a:rPr>
              <a:t>https://www.napovoda.hu/tehetseggondozas/</a:t>
            </a:r>
            <a:endParaRPr lang="hu-HU" dirty="0"/>
          </a:p>
          <a:p>
            <a:r>
              <a:rPr lang="hu-HU" dirty="0">
                <a:hlinkClick r:id="rId3"/>
              </a:rPr>
              <a:t>https://www.mesekertovi.hu/informaciok/tehetseggondozas</a:t>
            </a:r>
            <a:endParaRPr lang="hu-HU" dirty="0"/>
          </a:p>
          <a:p>
            <a:r>
              <a:rPr lang="hu-HU" dirty="0">
                <a:hlinkClick r:id="rId4"/>
              </a:rPr>
              <a:t>http://www.mozgaskotta.hu/bemutatkozas.html</a:t>
            </a:r>
            <a:endParaRPr lang="hu-HU" dirty="0"/>
          </a:p>
          <a:p>
            <a:r>
              <a:rPr lang="hu-HU" dirty="0">
                <a:hlinkClick r:id="rId5"/>
              </a:rPr>
              <a:t>http://www.jgypk.hu/mentorhalo/tananyag/Pedaggus_mestersgV2/83_tehetsgfejleszts_az_vodban.html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72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Készítette: Farkas Tünde</a:t>
            </a:r>
          </a:p>
          <a:p>
            <a:r>
              <a:rPr lang="hu-HU" dirty="0"/>
              <a:t>Gyógypedagógiai tanár</a:t>
            </a:r>
          </a:p>
        </p:txBody>
      </p:sp>
    </p:spTree>
    <p:extLst>
      <p:ext uri="{BB962C8B-B14F-4D97-AF65-F5344CB8AC3E}">
        <p14:creationId xmlns:p14="http://schemas.microsoft.com/office/powerpoint/2010/main" val="68312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756263"/>
            <a:ext cx="10131425" cy="3152503"/>
          </a:xfrm>
        </p:spPr>
        <p:txBody>
          <a:bodyPr anchor="t">
            <a:normAutofit/>
          </a:bodyPr>
          <a:lstStyle/>
          <a:p>
            <a:r>
              <a:rPr lang="hu-HU" sz="2400" dirty="0"/>
              <a:t>„A tehetségnek tevékenységre van szüksége!”</a:t>
            </a:r>
          </a:p>
          <a:p>
            <a:pPr marL="0" indent="0" algn="ctr">
              <a:buNone/>
            </a:pPr>
            <a:r>
              <a:rPr lang="hu-HU" sz="2000" dirty="0"/>
              <a:t>Dr. Gyarmati Éva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29" y="2899955"/>
            <a:ext cx="2829197" cy="39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6497541" cy="1456267"/>
          </a:xfrm>
        </p:spPr>
        <p:txBody>
          <a:bodyPr/>
          <a:lstStyle/>
          <a:p>
            <a:r>
              <a:rPr lang="hu-HU" dirty="0"/>
              <a:t>Megvalósuló tevékenységek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7"/>
            <a:ext cx="7021285" cy="3649133"/>
          </a:xfrm>
        </p:spPr>
        <p:txBody>
          <a:bodyPr/>
          <a:lstStyle/>
          <a:p>
            <a:r>
              <a:rPr lang="hu-HU" dirty="0"/>
              <a:t>Segítették a gyermekek belső késztetéseinek felszínre kerülését</a:t>
            </a:r>
          </a:p>
          <a:p>
            <a:r>
              <a:rPr lang="hu-HU" dirty="0"/>
              <a:t>Fenntartotta folyamatos érdeklődésüket</a:t>
            </a:r>
          </a:p>
          <a:p>
            <a:r>
              <a:rPr lang="hu-HU" dirty="0"/>
              <a:t>Vonzó eszközökkel, sok elismeréssel  hozzájárult önállóságukhoz</a:t>
            </a:r>
          </a:p>
          <a:p>
            <a:r>
              <a:rPr lang="hu-HU" dirty="0"/>
              <a:t>Ösztönözte társas kapcsolataikat</a:t>
            </a:r>
          </a:p>
          <a:p>
            <a:r>
              <a:rPr lang="hu-HU" dirty="0"/>
              <a:t>Az elfogadás, szeretetteljes légkör fokozta érzelmi biztonságukat</a:t>
            </a:r>
          </a:p>
          <a:p>
            <a:r>
              <a:rPr lang="hu-HU" dirty="0"/>
              <a:t>Támogatta a gyermekek önálló próbálkozásait, felfedezéseit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385" y="1762498"/>
            <a:ext cx="5947235" cy="33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Magatartás szabályozása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2" y="2232692"/>
            <a:ext cx="5882406" cy="173760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u-HU" sz="2000" dirty="0"/>
              <a:t>A tevékenységek tartalmával olyan mintákat közvetített, mely kedvező  hatást gyakorolt a gyermekek magatartásának alakulására. PL. szükséges a sorrend betartása, hogy elkerüljük a koccanásokat, elgurult kislabdát a helyére tesszük, hogy senki ne </a:t>
            </a:r>
            <a:r>
              <a:rPr lang="hu-HU" sz="2000" dirty="0" err="1"/>
              <a:t>csússzon</a:t>
            </a:r>
            <a:r>
              <a:rPr lang="hu-HU" sz="2000" dirty="0"/>
              <a:t> el rajta….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384" y="1762498"/>
            <a:ext cx="5947238" cy="33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Differenciálás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207381"/>
            <a:ext cx="6524896" cy="3649133"/>
          </a:xfrm>
        </p:spPr>
        <p:txBody>
          <a:bodyPr/>
          <a:lstStyle/>
          <a:p>
            <a:r>
              <a:rPr lang="hu-HU" dirty="0"/>
              <a:t>A különleges bánásmódot igénylő gyermekek számára differenciált tevékenységéket, helyzeteket teremtett; az együttműködés, segítségnyújtás módját, mértékét a csoporttársak részéről történő elfogadást személyes példával alakította</a:t>
            </a:r>
          </a:p>
          <a:p>
            <a:r>
              <a:rPr lang="hu-HU" dirty="0"/>
              <a:t>A segítségadást úgy biztosította, hogy a gyermeki önállóság ne csorbuljon, de a siker garantált legyen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385" y="1762498"/>
            <a:ext cx="5947235" cy="33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Pozitív megerősítés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gyermekek egyéni megnyilvánulásait pozitív megerősítéssel kísérte. </a:t>
            </a:r>
          </a:p>
          <a:p>
            <a:r>
              <a:rPr lang="hu-HU" dirty="0"/>
              <a:t>A különbözőségek elfogadására, tiszteletére nevelt.</a:t>
            </a:r>
          </a:p>
          <a:p>
            <a:r>
              <a:rPr lang="hu-HU" dirty="0"/>
              <a:t> A közös élményeken keresztül az összetartozás élményét erősítette.</a:t>
            </a:r>
          </a:p>
          <a:p>
            <a:r>
              <a:rPr lang="hu-HU" dirty="0"/>
              <a:t>Bátorította a különböző kultúrából származó gyermekek </a:t>
            </a:r>
            <a:r>
              <a:rPr lang="hu-HU" dirty="0" err="1"/>
              <a:t>önkifejzését</a:t>
            </a:r>
            <a:r>
              <a:rPr lang="hu-HU" dirty="0"/>
              <a:t>, társas kapcsolatait.</a:t>
            </a:r>
          </a:p>
        </p:txBody>
      </p:sp>
    </p:spTree>
    <p:extLst>
      <p:ext uri="{BB962C8B-B14F-4D97-AF65-F5344CB8AC3E}">
        <p14:creationId xmlns:p14="http://schemas.microsoft.com/office/powerpoint/2010/main" val="135403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Konfliktusok 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gyermekek megnyilvánulásaira folyamatos visszajelzést adott verbálisan és metakommunikációval megerősítve, tudatosítva a helyes magatartást.</a:t>
            </a:r>
          </a:p>
          <a:p>
            <a:r>
              <a:rPr lang="hu-HU" dirty="0"/>
              <a:t>Nyílt és egyértelmű kommunikációval, az eltérő szempontok  egyeztetésével mintát adott a konfliktusok elkerülésére. </a:t>
            </a:r>
          </a:p>
        </p:txBody>
      </p:sp>
    </p:spTree>
    <p:extLst>
      <p:ext uri="{BB962C8B-B14F-4D97-AF65-F5344CB8AC3E}">
        <p14:creationId xmlns:p14="http://schemas.microsoft.com/office/powerpoint/2010/main" val="253782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Pozitív önértékelés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szociális tanulás sokféle lehetőségét, pl. szerepjáték, páros feladatok, kiscsoportos feladatvégzést kihasználva elősegítette az önértékelés pozitív alakulását, önbizalom erősítését.</a:t>
            </a:r>
          </a:p>
          <a:p>
            <a:r>
              <a:rPr lang="hu-HU" dirty="0"/>
              <a:t>A foglalkozások teret nyújtottak , hogy minden gyermek énképe pozitívan fejlődjön, folyamatos megerősítést kapva a pedagógustól, és társaitól egyaránt.</a:t>
            </a:r>
          </a:p>
        </p:txBody>
      </p:sp>
    </p:spTree>
    <p:extLst>
      <p:ext uri="{BB962C8B-B14F-4D97-AF65-F5344CB8AC3E}">
        <p14:creationId xmlns:p14="http://schemas.microsoft.com/office/powerpoint/2010/main" val="283853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613955"/>
            <a:ext cx="10131425" cy="5177246"/>
          </a:xfrm>
        </p:spPr>
        <p:txBody>
          <a:bodyPr anchor="t"/>
          <a:lstStyle/>
          <a:p>
            <a:r>
              <a:rPr lang="hu-HU" b="1" dirty="0"/>
              <a:t>A Soros Alapítvány segítségével kifejlesztett Magyar Mozgáskotta Módszer a gyermekközpontú módszertani kutatások legújabb eredményeként olyan tervszerű és hatékony eszközt kínál </a:t>
            </a:r>
            <a:br>
              <a:rPr lang="hu-HU" b="1" dirty="0"/>
            </a:br>
            <a:r>
              <a:rPr lang="hu-HU" b="1" dirty="0"/>
              <a:t>a pedagógusoknak, fejlesztőpedagógusoknak, amely a kisgyermekkor testi és pszichológiai sajátosságaihoz alkalmazkodva játékos módon fejleszti a gyermek testi, kognitív, affektív és viselkedéses funkcióit. Olyan módszert, amely tornaterem híján a csoportszobák átrendezésével is alkalmat nyújt arra, hogy a mozgás és a sport a mindennapok meghatározó élményévé váljon.</a:t>
            </a:r>
          </a:p>
          <a:p>
            <a:r>
              <a:rPr lang="hu-HU" b="1" dirty="0"/>
              <a:t>A Mozgáskotta módszer átlépve a testnevelés alapvetően a mozgásszerkezet térbeli jegyeit hangsúlyozó, teljesítmény-centrikus szemléletén, a hagyományos sportági mozgásoktatás olykor merev tradícióin, egy új szemléletet érvényesít. A mozgást magát nem csak közvetlen célként, hanem a szabályozás, a veleszületett diszpozíciók kibontakozásának, kibontásának céljaként és egyben adekvát eszközként értelmezi. Ebben a programban a mozgásos tevékenységet megvalósító személyiség funkcióinak komplex fejlesztése ugyanolyan hangsúllyal szerepel, mint az alkalmazott mozgások térbeli, időbeli-dinamikai szerkezete. A konkrét mozgásos teljesítmény így olyan összetett produktuma a gyerekeknek, amelyben a fizikai adottságokon túl, az idegrendszeri információs mozgások, a személyiségszintű kompenzálási folyamatok - mint önszerveződő folyamatok - is különös hangsúlyt nyernek.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9957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326</TotalTime>
  <Words>927</Words>
  <Application>Microsoft Office PowerPoint</Application>
  <PresentationFormat>Szélesvásznú</PresentationFormat>
  <Paragraphs>47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Égi</vt:lpstr>
      <vt:lpstr>Mozogjunk okosan</vt:lpstr>
      <vt:lpstr>Bevezetés</vt:lpstr>
      <vt:lpstr>Megvalósuló tevékenységek hatásai</vt:lpstr>
      <vt:lpstr>Magatartás szabályozása</vt:lpstr>
      <vt:lpstr>Differenciálás</vt:lpstr>
      <vt:lpstr>Pozitív megerősítés</vt:lpstr>
      <vt:lpstr>Konfliktusok kezelése</vt:lpstr>
      <vt:lpstr>Pozitív önértékelés </vt:lpstr>
      <vt:lpstr>PowerPoint-bemutató</vt:lpstr>
      <vt:lpstr>PowerPoint-bemutató</vt:lpstr>
      <vt:lpstr>PowerPoint-bemutató</vt:lpstr>
      <vt:lpstr>Záró gondolatok</vt:lpstr>
      <vt:lpstr>Felhasznált irodalom és hivatkozások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Mozogjunk okosan</dc:title>
  <dc:creator>Tünde</dc:creator>
  <cp:lastModifiedBy>m21347</cp:lastModifiedBy>
  <cp:revision>47</cp:revision>
  <dcterms:created xsi:type="dcterms:W3CDTF">2021-01-02T19:46:15Z</dcterms:created>
  <dcterms:modified xsi:type="dcterms:W3CDTF">2021-06-17T06:37:52Z</dcterms:modified>
</cp:coreProperties>
</file>